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F+iNO+IfTqKkYls2B6SY5xC+T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Prashant Sah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5.xml"/><Relationship Id="rId33" Type="http://schemas.openxmlformats.org/officeDocument/2006/relationships/font" Target="fonts/Poppi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italic.fntdata"/><Relationship Id="rId12" Type="http://schemas.openxmlformats.org/officeDocument/2006/relationships/slide" Target="slides/slide6.xml"/><Relationship Id="rId34" Type="http://schemas.openxmlformats.org/officeDocument/2006/relationships/font" Target="fonts/PoppinsMedium-bold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Poppins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Poppins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3T03:13:19.700">
    <p:pos x="379" y="715"/>
    <p:text>needs to be changed to the current company name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Yit9ic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7-23T03:14:49.639">
    <p:pos x="2059" y="475"/>
    <p:text>too much content in one slide, please consider splitting into 2 slides, or we can get rid of the image on the left and format the text to be "spacy" a bit.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Yit9i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7-23T03:15:51.039">
    <p:pos x="-4" y="379"/>
    <p:text>Can we split this into 2-3 slides. too much text in one slide.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Yit9i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2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9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7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jp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.jp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0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Embark on an Exciting Journey with Generative AI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845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" name="Google Shape;153;p10"/>
          <p:cNvSpPr/>
          <p:nvPr/>
        </p:nvSpPr>
        <p:spPr>
          <a:xfrm>
            <a:off x="3562775" y="678025"/>
            <a:ext cx="1949400" cy="851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4349050" y="1538025"/>
            <a:ext cx="393000" cy="6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/>
          <p:nvPr/>
        </p:nvSpPr>
        <p:spPr>
          <a:xfrm rot="-10799173">
            <a:off x="3921850" y="1714875"/>
            <a:ext cx="1247400" cy="8496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2120575" y="1664100"/>
            <a:ext cx="15645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Text(e.g. LLMs)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3294575" y="2662875"/>
            <a:ext cx="24858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Video(e.g. Stable Diffusion, Dall-e2)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5439700" y="1756675"/>
            <a:ext cx="19152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Audio(e.g. MusicLM)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733" y="1145250"/>
            <a:ext cx="1627116" cy="1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24" y="1156524"/>
            <a:ext cx="1863225" cy="18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2538" y="3438825"/>
            <a:ext cx="1682686" cy="160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3562775" y="678025"/>
            <a:ext cx="1949400" cy="851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349050" y="1538025"/>
            <a:ext cx="393000" cy="6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 rot="-10799173">
            <a:off x="3921850" y="1714875"/>
            <a:ext cx="1247400" cy="8496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2120575" y="1664100"/>
            <a:ext cx="15645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Text(e.g. LLMs)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3294575" y="2662875"/>
            <a:ext cx="24858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Video(e.g. Stable Diffusion, Dall-e2)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5439700" y="1756675"/>
            <a:ext cx="19152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Audio(e.g. MusicLM)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01" y="1288000"/>
            <a:ext cx="1028849" cy="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588" y="2064975"/>
            <a:ext cx="110527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075" y="2481650"/>
            <a:ext cx="501200" cy="4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7552" y="3438825"/>
            <a:ext cx="201223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85425" y="3919225"/>
            <a:ext cx="1105250" cy="4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3880925"/>
            <a:ext cx="2012250" cy="4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3525" y="4443125"/>
            <a:ext cx="1564501" cy="32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11300" y="1467975"/>
            <a:ext cx="1564500" cy="2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84900" y="1905427"/>
            <a:ext cx="1486729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46850" y="2472403"/>
            <a:ext cx="1441774" cy="3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66275" y="4443116"/>
            <a:ext cx="1441774" cy="3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788" y="3039703"/>
            <a:ext cx="1441774" cy="3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3" name="Google Shape;19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144925" y="7547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Insane Valuation of GenAI Companies: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OpenAI: 30B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Anthropic: 4.2B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Cohere: 2.1B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RunwayML: 500M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Popular GenAI Tools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ChatGPT by OpenAI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Bard by Google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CoPilot by Github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Codex by OpenAI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Dall-E2 by OpenAI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Firefly by Adobe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by Stability.ai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Mid Journey by David Holz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Designer by MicroSoft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Gen-2 by Runway ML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832275" y="851800"/>
            <a:ext cx="39312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Diverse Applications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Art, music, Product design, medical research, GenAI's potential spans multiple domains.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Paradigm Shift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Challenges conventional thought on creativity and production, blurring the lines between human and machine-generated content.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Transformative Potential: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GenAI is not just a tool but a transformation in AI's role, positioning it as a co-creator in numerous fields.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 Fact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Dall-E2 named after: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475" y="4234375"/>
            <a:ext cx="1262299" cy="8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Generative AI: Applied Domains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68725" y="678525"/>
            <a:ext cx="8687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Art &amp; Media Creation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Generation of original artwork, graphics, music compositions, and videos.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Fashion Design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Crafting new apparel designs, predicting fashion trends, and visualizing accessory combinations.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Medicine &amp; Drug Discovery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molecular structures for potential new drugs and predicting their interactions.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Automated generation of gaming environments, characters, plots, and assets for more dynamic experiences.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&amp; Content Creation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Coherent and contextually relevant articles, stories, or scripts.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Virtual Reality (VR) &amp; Augmented Reality (AR)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Generating immersive environments or objects for interactive experiences.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Architecture &amp; Urban Planning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architectural designs, layouts, and urban scenarios.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Finance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market conditions and strategies for investment and risk assessment.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Personalized Marketing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Creating tailored content, advertisements, or product suggestions based on user preferences and behaviors.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Natural Language Processing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Translating languages, crafting dialogue for chatbots, or generating contextually relevant text suggestions.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Generative AI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144925" y="647025"/>
            <a:ext cx="8373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Classical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History of GenAI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Early Inspirations (1940s-1950s)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perceptron, introduced by Frank Rosenblatt in 1958, meant for pattern recognition, a distant precursor to today's GenAI.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Rise of Boltzmann Machines (1980s)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Geoffrey Hinton did an early attempt to model data distributions probabilistically.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Breakthrough with RBMs (2000s)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RBM provided a more efficient way to train layers in neural networks and laying the groundwork for deep learning.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 Learning Renaissance (2010s)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With AlexNet, The success of DNN in image and speech recognition cascaded into explorations in data generation.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Ah-ha Moment with GANs (2014):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introduction of Generative Adversarial Networks (GANs) by Ian Goodfellow and his colleagues was a landmark moment. This revolutionary model, consisting of a generator and discriminator in competition, quickly became the cornerstone for many generative projects.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Variational Autoencoders (2013-2014)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Almost in parallel with GANs, VAEs emerged as another powerful tool for generative tasks, providing a probabilistic manner to describe observations in latent spaces. (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Most Important for SD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Natural Language Processing Breakthroughs (2018-2020)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With models like OpenAI's GPT series, the power of generative AI was harnessed to produce human-like text, showcasing its vast potential in content generation and interaction.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Generative AI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144925" y="647025"/>
            <a:ext cx="5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Modern/Immediate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History of GenAI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6" name="Google Shape;2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25" y="1152474"/>
            <a:ext cx="9143999" cy="35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Models We will Dig Deeper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025" y="555276"/>
            <a:ext cx="3633475" cy="12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850" y="1871725"/>
            <a:ext cx="3508198" cy="97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1601000" y="2711300"/>
            <a:ext cx="1458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Show-and-Tell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75" y="3171775"/>
            <a:ext cx="3360877" cy="156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974" y="624325"/>
            <a:ext cx="2520225" cy="15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6150" y="2275400"/>
            <a:ext cx="2600250" cy="10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0775" y="655475"/>
            <a:ext cx="2447024" cy="12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03300" y="2075550"/>
            <a:ext cx="2133742" cy="12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0353" y="3426100"/>
            <a:ext cx="2259248" cy="1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6150" y="3474875"/>
            <a:ext cx="2173364" cy="15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260" name="Google Shape;260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61" name="Google Shape;26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18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About Me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602125" y="1135725"/>
            <a:ext cx="489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Head of Applied AI/Computer Vision, Beans AI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Beans AI is in Palo Alto, CA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are Location Intelligence Platform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Hyper-Accurate Maps, Much more accurate than Google, Apple and Bing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Computer Vision and Image based Synthesis is inherent part of Innovation at Beans Maps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 deal with Satellite Imagery, Location Data, Convexity Optimization domains at my day to day job.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Holds Masters from Georgia Tech.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Active Member of Many AI Initiatives in Silicon Valley.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Victimized by Bangalore Traffic 15 years ago 😂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2700" y="1152475"/>
            <a:ext cx="2413025" cy="24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6375" y="3657000"/>
            <a:ext cx="2435845" cy="6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Welcome to "Stable Diffusion"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373525" y="2126325"/>
            <a:ext cx="587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Imagine yourself embarking on a journey of discoveries and Awe-inspiring work.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Allow yourself to be inspired by the beauty of complexity.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Physics Inspired approach to Computer Vision Applications.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Pixel Evolution at Center: Pixels don't merely exist statically. Instead, they evolve and blend organically, much like molecules in a diffusion process, resulting in harmonious and intricate visuals.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Explain the SD Logo Above.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025" y="685800"/>
            <a:ext cx="2065250" cy="39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-7475" y="1516725"/>
            <a:ext cx="61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"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r>
              <a:rPr b="0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" is not just a subject or Technology, but a symphony of knowledge, a testament to human curiosity and our ceaseless quest for understanding.</a:t>
            </a:r>
            <a:endParaRPr b="0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64" y="732725"/>
            <a:ext cx="560173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 of Module 0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449725" y="983325"/>
            <a:ext cx="4456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Mentally orient yourself in the landscape of Stable Diffusion.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able to define the field in simplistic terms.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abreast of Significant timeline of Stable Diffusion.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able to Iterate the big moments of Gen AI.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biggest players in the domain.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Signify the particular company in this domain.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the epicenter of Innovations happening currently.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inspired dig deeper into Module 1.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600" y="838200"/>
            <a:ext cx="3447575" cy="34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Agenda of Module 0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3269125" y="754725"/>
            <a:ext cx="5235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Revisit the Prerequisites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: DL, ML, Optimization fundamentals needed.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Methodology for the Workshop: Math, Computer Science and Software Engineering.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What is Generative AI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: Introduction, Landscape, Domains, Sub-Fields.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Why Generative AI: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 Why it matters, How to augment it, How to Capitalize on it.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History of Generative AI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: Short but Significant history, Milestones, Ahha moments.  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6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Why should you care about the history of Stable 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: Professional Impact, Societal Implications, Technology Reshaping Information Exchange. 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9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Applications of Generative AI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: An Umbrella look at the Concrete applied Use Cases.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22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Gauging the State of Art in Stable 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4"/>
                  </a:ext>
                </a:extLst>
              </a:rPr>
              <a:t>: What and What is the forefront.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25"/>
                </a:ext>
              </a:extLst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6"/>
                  </a:ext>
                </a:extLst>
              </a:rPr>
              <a:t>We will refer to stable diffusion as SD.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276" y="1368800"/>
            <a:ext cx="2973499" cy="2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Revisit the Prereqs: DL, ML, Optimization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78325" y="983325"/>
            <a:ext cx="7599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 Learning Concepts to know: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Activation Functions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Forward Propagation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Backpropagation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Loss Functions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Optimization Algorithms Concepts.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Over-fitting.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Regularization Techniques.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Convolutional Neural Networks (CNNs)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Transfer Learning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Dropout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Batch Normalization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5975" y="983325"/>
            <a:ext cx="3277250" cy="33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Revisit the Prereqs: DL, ML, Optimization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-7475" y="602325"/>
            <a:ext cx="87579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Neural Networks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8"/>
                  </a:ext>
                </a:extLst>
              </a:rPr>
              <a:t>: Computational model consisting of layers of interconnected nodes or "neurons" that process and transform input data.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29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0"/>
                  </a:ext>
                </a:extLst>
              </a:rPr>
              <a:t>Activation Functions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1"/>
                  </a:ext>
                </a:extLst>
              </a:rPr>
              <a:t>: Mathematical functions applied to the output of each neuron, introducing non-linearity to model complex patterns.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32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3"/>
                  </a:ext>
                </a:extLst>
              </a:rPr>
              <a:t>Forward Propagation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4"/>
                  </a:ext>
                </a:extLst>
              </a:rPr>
              <a:t>: The process by which input data is passed through the layers of a neural network to produce an output.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35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6"/>
                  </a:ext>
                </a:extLst>
              </a:rPr>
              <a:t>Backpropagation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7"/>
                  </a:ext>
                </a:extLst>
              </a:rPr>
              <a:t>: A training algorithm used to adjust the weights of a neural network by calculating the gradient of the loss function with respect to each weight.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38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9"/>
                  </a:ext>
                </a:extLst>
              </a:rPr>
              <a:t>Loss Functions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0"/>
                  </a:ext>
                </a:extLst>
              </a:rPr>
              <a:t>: Mathematical functions that measure the difference between the predicted output of a neural network and the actual target values.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41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2"/>
                  </a:ext>
                </a:extLst>
              </a:rPr>
              <a:t>Optimization Algorithms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3"/>
                  </a:ext>
                </a:extLst>
              </a:rPr>
              <a:t>: Algorithms designed to minimize the loss function by iteratively adjusting the network's weights. Gradient Descent, for example, updates weights in the direction of the steepest decrease in loss. 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44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5"/>
                  </a:ext>
                </a:extLst>
              </a:rPr>
              <a:t>Over-fitting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6"/>
                  </a:ext>
                </a:extLst>
              </a:rPr>
              <a:t>:  A modeling error that occurs when a neural network is too complex and starts to memorize the training data rather than generalizing from it.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47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8"/>
                  </a:ext>
                </a:extLst>
              </a:rPr>
              <a:t>Regularization Techniques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49"/>
                  </a:ext>
                </a:extLst>
              </a:rPr>
              <a:t>: Methods used to prevent overfitting.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50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1"/>
                  </a:ext>
                </a:extLst>
              </a:rPr>
              <a:t>Convolutional Neural Networks (CNNs)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2"/>
                  </a:ext>
                </a:extLst>
              </a:rPr>
              <a:t>: A type of neural network designed for processing grid-like data, such as images, using convolutional layers to detect local patterns.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53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4"/>
                  </a:ext>
                </a:extLst>
              </a:rPr>
              <a:t>Transfer Learning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5"/>
                  </a:ext>
                </a:extLst>
              </a:rPr>
              <a:t>: A technique where a pre-trained neural network on one task is fine-tuned or adapted for a different but related task, leveraging previously learned features.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56"/>
                </a:ext>
              </a:extLst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7"/>
                  </a:ext>
                </a:extLst>
              </a:rPr>
              <a:t>Few more terminologies like </a:t>
            </a:r>
            <a:r>
              <a:rPr b="1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8"/>
                  </a:ext>
                </a:extLst>
              </a:rPr>
              <a:t>Dropout, Batch Normalization</a:t>
            </a:r>
            <a:r>
              <a:rPr b="0" i="0" lang="en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59"/>
                  </a:ext>
                </a:extLst>
              </a:rPr>
              <a:t> etc.</a:t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60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Methodology for the Workshop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44925" y="6023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Fusion of Approaches from: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Math, Computer Science and Software Engineering</a:t>
            </a:r>
            <a:endParaRPr b="1" i="1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Holistic Problem-Solving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Mathematical rigor, Computational logic, Algorithmic.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Top-Down Approach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Learn to use, Understand to build.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Simplistic, but not Simple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Complex ideas in simple words without loss in fidelity.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Terminology Resolution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Many things means different things across these domains. Need to be resolute.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Iterative Development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Refine Mathematical models  and software as for previous outcomes.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Rapid Prototyping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Leveraging software engineering tools and platforms to quickly turn ideas into working prototypes, accelerating innovation and testing.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857" y="990600"/>
            <a:ext cx="350736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Generative AI: Introduction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144925" y="7547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Beyond Traditional AI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Most AI models analyze or process data for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predictions or decisions</a:t>
            </a:r>
            <a:r>
              <a:rPr b="0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While GenAI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creates</a:t>
            </a:r>
            <a:r>
              <a:rPr b="0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something novel from learned patterns.</a:t>
            </a:r>
            <a:endParaRPr b="0" i="1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Rooted in Neural Networks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 AI primarily employ neural network to learn and produce new patterns.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Diverse Applications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Art, music, Product design, medical research, GenAI's potential spans multiple domains.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Paradigm Shift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Challenges conventional thought on creativity and production, blurring the lines between human and machine-generated content.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Transformative Potential: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GenAI is not just a tool but a transformation in AI's role, positioning it as a co-creator in numerous fields.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9047" y="838200"/>
            <a:ext cx="3265151" cy="38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